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stellar" panose="020A0402060406010301" pitchFamily="18" charset="77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464138"/>
    <a:srgbClr val="7EA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592"/>
  </p:normalViewPr>
  <p:slideViewPr>
    <p:cSldViewPr snapToGrid="0">
      <p:cViewPr varScale="1">
        <p:scale>
          <a:sx n="80" d="100"/>
          <a:sy n="80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ED684-2161-4C15-917D-C2D3F86D4D6C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F471B-11FA-4D38-ACA6-555A25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DCDF-F865-4931-B8FC-4D9C15791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0FB2-989C-4912-A0D4-A0EFED107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0F81-CCE0-4EFB-821E-DB9C4E875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2C9C-2722-4BCD-A9F5-36736F42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BA67-34B4-4E61-9DF7-D3133DD52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0685-8B8E-40C1-87EE-4FB07A66A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EA2F-3B77-4EDD-ADCD-8F38BA3EC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6F2-5BD9-467E-AFB7-80D711F66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917-DBFC-4C67-9A77-E6C0F43CA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218-CB1B-4DE4-BDE7-E30E210F4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A09E-ED73-4EBE-92DB-00BCF2CA3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3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C611-4B0D-4B1C-B5E1-2E3470280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049" y="1591294"/>
            <a:ext cx="7772400" cy="2517567"/>
          </a:xfrm>
        </p:spPr>
        <p:txBody>
          <a:bodyPr/>
          <a:lstStyle/>
          <a:p>
            <a:r>
              <a:rPr lang="en-US" sz="3600" dirty="0" err="1"/>
              <a:t>Probabilitas</a:t>
            </a:r>
            <a:r>
              <a:rPr lang="en-US" sz="3600" dirty="0"/>
              <a:t> :</a:t>
            </a:r>
            <a:br>
              <a:rPr lang="en-US" sz="3600" dirty="0"/>
            </a:br>
            <a:r>
              <a:rPr lang="en-US" sz="3600" dirty="0"/>
              <a:t>Mutually </a:t>
            </a:r>
            <a:r>
              <a:rPr lang="en-US" sz="3600" dirty="0" err="1"/>
              <a:t>Ekslusive</a:t>
            </a:r>
            <a:r>
              <a:rPr lang="en-US" sz="3600" dirty="0"/>
              <a:t>, Independent</a:t>
            </a:r>
            <a:br>
              <a:rPr lang="en-US" sz="3600" dirty="0"/>
            </a:br>
            <a:r>
              <a:rPr lang="en-US" sz="3600" dirty="0" err="1"/>
              <a:t>dan</a:t>
            </a:r>
            <a:r>
              <a:rPr lang="en-US" sz="3600" dirty="0"/>
              <a:t> Conditional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PENGERTIAN KOMBINASI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n yang </a:t>
            </a:r>
            <a:r>
              <a:rPr lang="en-US" dirty="0" err="1"/>
              <a:t>tiap</a:t>
            </a:r>
            <a:r>
              <a:rPr lang="en-US" dirty="0"/>
              <a:t> kali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r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penyusunannya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		C (</a:t>
            </a:r>
            <a:r>
              <a:rPr lang="en-US" dirty="0" err="1"/>
              <a:t>n,r</a:t>
            </a:r>
            <a:r>
              <a:rPr lang="en-US" dirty="0"/>
              <a:t>) =     n 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			  (n – r)! r 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 </a:t>
            </a:r>
            <a:r>
              <a:rPr lang="en-US" dirty="0" err="1"/>
              <a:t>permutasi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538" y="3429000"/>
            <a:ext cx="122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4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08C4-575B-5C4F-34F8-C9AB6852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580B-42F6-E894-B083-5AF9064F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N=4, r = 2</a:t>
            </a:r>
          </a:p>
          <a:p>
            <a:pPr marL="0" indent="0">
              <a:buNone/>
            </a:pPr>
            <a:r>
              <a:rPr lang="en-US" dirty="0" err="1"/>
              <a:t>Kombinasi</a:t>
            </a:r>
            <a:r>
              <a:rPr lang="en-US" dirty="0"/>
              <a:t> = </a:t>
            </a:r>
            <a:r>
              <a:rPr lang="en-US" dirty="0" err="1"/>
              <a:t>nCr</a:t>
            </a:r>
            <a:r>
              <a:rPr lang="en-US" dirty="0"/>
              <a:t> = n! / (n-r)!r!</a:t>
            </a:r>
          </a:p>
          <a:p>
            <a:pPr marL="0" indent="0">
              <a:buNone/>
            </a:pPr>
            <a:r>
              <a:rPr lang="en-US" dirty="0"/>
              <a:t>		4C2 = 4!/ (2!) 2! </a:t>
            </a:r>
          </a:p>
          <a:p>
            <a:pPr marL="0" indent="0">
              <a:buNone/>
            </a:pPr>
            <a:r>
              <a:rPr lang="en-US" dirty="0"/>
              <a:t>			= 4.3/2.1 </a:t>
            </a:r>
          </a:p>
          <a:p>
            <a:pPr marL="0" indent="0">
              <a:buNone/>
            </a:pPr>
            <a:r>
              <a:rPr lang="en-US" dirty="0"/>
              <a:t>			=6</a:t>
            </a:r>
          </a:p>
          <a:p>
            <a:pPr marL="0" indent="0">
              <a:buNone/>
            </a:pPr>
            <a:r>
              <a:rPr lang="en-US" dirty="0"/>
              <a:t>4! = 4,3,2,1</a:t>
            </a:r>
          </a:p>
          <a:p>
            <a:pPr marL="0" indent="0">
              <a:buNone/>
            </a:pPr>
            <a:r>
              <a:rPr lang="en-US" dirty="0"/>
              <a:t>2!= 2,1</a:t>
            </a:r>
          </a:p>
        </p:txBody>
      </p:sp>
    </p:spTree>
    <p:extLst>
      <p:ext uri="{BB962C8B-B14F-4D97-AF65-F5344CB8AC3E}">
        <p14:creationId xmlns:p14="http://schemas.microsoft.com/office/powerpoint/2010/main" val="374754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HARAPAN MATEMATIS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Q,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= PQ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random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X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X1, X2… </a:t>
            </a:r>
            <a:r>
              <a:rPr lang="en-US" dirty="0" err="1"/>
              <a:t>Xn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P(x1), P(x2)…P(</a:t>
            </a:r>
            <a:r>
              <a:rPr lang="en-US" dirty="0" err="1"/>
              <a:t>xn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	∑ (X)	=  X1.P(x1) + X2.P(x2)…+ </a:t>
            </a:r>
            <a:r>
              <a:rPr lang="en-US" dirty="0" err="1"/>
              <a:t>Xn.P</a:t>
            </a:r>
            <a:r>
              <a:rPr lang="en-US" dirty="0"/>
              <a:t>(</a:t>
            </a:r>
            <a:r>
              <a:rPr lang="en-US" dirty="0" err="1"/>
              <a:t>xn</a:t>
            </a:r>
            <a:r>
              <a:rPr lang="en-US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                              = ∑  X. P(x)</a:t>
            </a:r>
          </a:p>
        </p:txBody>
      </p:sp>
    </p:spTree>
    <p:extLst>
      <p:ext uri="{BB962C8B-B14F-4D97-AF65-F5344CB8AC3E}">
        <p14:creationId xmlns:p14="http://schemas.microsoft.com/office/powerpoint/2010/main" val="226590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8E0E-FEC0-9475-1039-97A35FB6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AEDEC-67EA-EA53-510E-BE6835BE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pengalamannya</a:t>
            </a:r>
            <a:r>
              <a:rPr lang="en-US" dirty="0"/>
              <a:t> </a:t>
            </a:r>
            <a:r>
              <a:rPr lang="en-US" dirty="0" err="1"/>
              <a:t>dapta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X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P (X)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 Data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harapkam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93E835-1537-08B6-1796-5FBB43304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96362"/>
              </p:ext>
            </p:extLst>
          </p:nvPr>
        </p:nvGraphicFramePr>
        <p:xfrm>
          <a:off x="1238250" y="4740275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19924502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9871992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6807152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3464861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7044342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500663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0871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7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0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8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E0BB-4100-9AE8-2BC8-8A3974B3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865C-7231-A9BD-AF16-82E7DEC8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∑ (X)	=  X1.P(x1) + X2.P(x2)…+ </a:t>
            </a:r>
            <a:r>
              <a:rPr lang="en-US" dirty="0" err="1"/>
              <a:t>Xn.P</a:t>
            </a:r>
            <a:r>
              <a:rPr lang="en-US" dirty="0"/>
              <a:t>(</a:t>
            </a:r>
            <a:r>
              <a:rPr lang="en-US" dirty="0" err="1"/>
              <a:t>xn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  = ∑  X. P(x)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  = 1 (0,08) + 2(0,27)+…. + 6(0,22)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  = 4,29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500 </a:t>
            </a:r>
            <a:r>
              <a:rPr lang="en-US" dirty="0" err="1"/>
              <a:t>minggu</a:t>
            </a:r>
            <a:r>
              <a:rPr lang="en-US" dirty="0"/>
              <a:t> (n=500), </a:t>
            </a:r>
            <a:r>
              <a:rPr lang="en-US" dirty="0" err="1"/>
              <a:t>maka</a:t>
            </a:r>
            <a:r>
              <a:rPr lang="en-US" dirty="0"/>
              <a:t> n (∑ (X)) = 500 x 4,29 = 2.145 </a:t>
            </a:r>
            <a:r>
              <a:rPr lang="en-US" dirty="0" err="1"/>
              <a:t>mobil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2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A3C3-AA35-937E-66B2-A4ED0992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1065-AFF6-80DE-82F8-B935FA70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bakunya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σ</a:t>
            </a:r>
            <a:r>
              <a:rPr lang="el-GR" b="1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 = ∑  X - ∑ (X)	</a:t>
            </a:r>
            <a:r>
              <a:rPr lang="en-US" baseline="30000" dirty="0"/>
              <a:t>2  </a:t>
            </a:r>
            <a:r>
              <a:rPr lang="en-US" dirty="0"/>
              <a:t>P (x)</a:t>
            </a:r>
          </a:p>
          <a:p>
            <a:pPr marL="0" indent="0">
              <a:buNone/>
            </a:pPr>
            <a:r>
              <a:rPr lang="en-US" dirty="0"/>
              <a:t>      = 	 ∑ (x-4,29)</a:t>
            </a:r>
            <a:r>
              <a:rPr lang="en-US" baseline="30000" dirty="0"/>
              <a:t>2</a:t>
            </a:r>
            <a:r>
              <a:rPr lang="en-US" dirty="0"/>
              <a:t> P(X)</a:t>
            </a:r>
          </a:p>
          <a:p>
            <a:pPr marL="0" indent="0">
              <a:buNone/>
            </a:pPr>
            <a:r>
              <a:rPr lang="en-US" dirty="0"/>
              <a:t>      = (1-4,29)</a:t>
            </a:r>
            <a:r>
              <a:rPr lang="en-US" baseline="30000" dirty="0"/>
              <a:t>2</a:t>
            </a:r>
            <a:r>
              <a:rPr lang="en-US" dirty="0"/>
              <a:t> (0,08) + (2-4,29)</a:t>
            </a:r>
            <a:r>
              <a:rPr lang="en-US" baseline="30000" dirty="0"/>
              <a:t>2</a:t>
            </a:r>
            <a:r>
              <a:rPr lang="en-US" dirty="0"/>
              <a:t> (0,27) +…. </a:t>
            </a:r>
          </a:p>
          <a:p>
            <a:pPr marL="0" indent="0">
              <a:buNone/>
            </a:pPr>
            <a:r>
              <a:rPr lang="en-US" dirty="0"/>
              <a:t>         + (6-4,29)</a:t>
            </a:r>
            <a:r>
              <a:rPr lang="en-US" baseline="30000" dirty="0"/>
              <a:t>2</a:t>
            </a:r>
            <a:r>
              <a:rPr lang="en-US" dirty="0"/>
              <a:t> (0,22) </a:t>
            </a:r>
          </a:p>
          <a:p>
            <a:pPr marL="0" indent="0">
              <a:buNone/>
            </a:pPr>
            <a:r>
              <a:rPr lang="en-US" dirty="0"/>
              <a:t>      = 3,27 (</a:t>
            </a:r>
            <a:r>
              <a:rPr lang="en-US" dirty="0" err="1"/>
              <a:t>variansi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l-G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σ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b="1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en-US" b="1" baseline="30000" dirty="0">
                <a:solidFill>
                  <a:srgbClr val="202124"/>
                </a:solidFill>
                <a:latin typeface="arial" panose="020B0604020202020204" pitchFamily="34" charset="0"/>
              </a:rPr>
              <a:t> V 3,27 = 1,18 ( </a:t>
            </a:r>
            <a:r>
              <a:rPr lang="en-US" b="1" baseline="30000" dirty="0" err="1">
                <a:solidFill>
                  <a:srgbClr val="202124"/>
                </a:solidFill>
                <a:latin typeface="arial" panose="020B0604020202020204" pitchFamily="34" charset="0"/>
              </a:rPr>
              <a:t>simpangan</a:t>
            </a:r>
            <a:r>
              <a:rPr lang="en-US" b="1" baseline="30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b="1" baseline="30000" dirty="0" err="1">
                <a:solidFill>
                  <a:srgbClr val="202124"/>
                </a:solidFill>
                <a:latin typeface="arial" panose="020B0604020202020204" pitchFamily="34" charset="0"/>
              </a:rPr>
              <a:t>baku</a:t>
            </a:r>
            <a:r>
              <a:rPr lang="en-US" b="1" baseline="30000" dirty="0">
                <a:solidFill>
                  <a:srgbClr val="202124"/>
                </a:solidFill>
                <a:latin typeface="arial" panose="020B0604020202020204" pitchFamily="34" charset="0"/>
              </a:rPr>
              <a:t>)</a:t>
            </a:r>
            <a:r>
              <a:rPr lang="el-G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8E981CBA-D0AD-8C27-F8F1-49E227F68E40}"/>
              </a:ext>
            </a:extLst>
          </p:cNvPr>
          <p:cNvSpPr/>
          <p:nvPr/>
        </p:nvSpPr>
        <p:spPr>
          <a:xfrm>
            <a:off x="1900238" y="2243138"/>
            <a:ext cx="128588" cy="67151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3F1F079B-B9A5-7416-C15F-9F591B9A454C}"/>
              </a:ext>
            </a:extLst>
          </p:cNvPr>
          <p:cNvSpPr/>
          <p:nvPr/>
        </p:nvSpPr>
        <p:spPr>
          <a:xfrm>
            <a:off x="3211832" y="2243138"/>
            <a:ext cx="45719" cy="6715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869680" cy="1097280"/>
          </a:xfrm>
        </p:spPr>
        <p:txBody>
          <a:bodyPr/>
          <a:lstStyle/>
          <a:p>
            <a:r>
              <a:rPr lang="en-US" sz="3600" dirty="0"/>
              <a:t>Mutually </a:t>
            </a:r>
            <a:r>
              <a:rPr lang="en-US" sz="3600" dirty="0" err="1"/>
              <a:t>Ekslusive</a:t>
            </a:r>
            <a:r>
              <a:rPr lang="en-US" sz="3600" dirty="0"/>
              <a:t> (</a:t>
            </a:r>
            <a:r>
              <a:rPr lang="en-US" sz="3600" dirty="0" err="1"/>
              <a:t>atau</a:t>
            </a:r>
            <a:r>
              <a:rPr lang="en-US" sz="3600" dirty="0"/>
              <a:t>) 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/>
              <a:t>Mutually </a:t>
            </a:r>
            <a:r>
              <a:rPr lang="en-US" sz="2000" dirty="0" err="1"/>
              <a:t>Ekslusive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meniadakan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persitiwa</a:t>
            </a:r>
            <a:r>
              <a:rPr lang="en-US" sz="2000" dirty="0"/>
              <a:t> lain </a:t>
            </a:r>
            <a:r>
              <a:rPr lang="en-US" sz="2000" dirty="0" err="1"/>
              <a:t>terjadi</a:t>
            </a:r>
            <a:r>
              <a:rPr lang="en-US" sz="2000" dirty="0"/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5324" y="2812596"/>
            <a:ext cx="4803570" cy="14773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Rumus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P (A)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P(B)	= P( A </a:t>
            </a:r>
            <a:r>
              <a:rPr lang="en-US" dirty="0">
                <a:solidFill>
                  <a:schemeClr val="bg1"/>
                </a:solidFill>
              </a:rPr>
              <a:t>∪ B )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             	= P( A ) </a:t>
            </a:r>
            <a:r>
              <a:rPr lang="en-US" dirty="0">
                <a:solidFill>
                  <a:schemeClr val="bg1"/>
                </a:solidFill>
              </a:rPr>
              <a:t>± P( B )</a:t>
            </a:r>
          </a:p>
          <a:p>
            <a:endParaRPr lang="en-US" dirty="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9658" y="648866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More…</a:t>
            </a:r>
          </a:p>
        </p:txBody>
      </p:sp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574" y="0"/>
            <a:ext cx="8229600" cy="1066800"/>
          </a:xfrm>
        </p:spPr>
        <p:txBody>
          <a:bodyPr/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Soal</a:t>
            </a:r>
            <a:r>
              <a:rPr lang="en-US" sz="3600" dirty="0"/>
              <a:t>	: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191000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AS </a:t>
            </a:r>
            <a:r>
              <a:rPr lang="en-US" sz="2000" dirty="0" err="1"/>
              <a:t>atau</a:t>
            </a:r>
            <a:r>
              <a:rPr lang="en-US" sz="2000" dirty="0"/>
              <a:t> Raja (king)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52 </a:t>
            </a:r>
            <a:r>
              <a:rPr lang="en-US" sz="2000" dirty="0" err="1"/>
              <a:t>kartu</a:t>
            </a:r>
            <a:r>
              <a:rPr lang="en-US" sz="2000" dirty="0"/>
              <a:t> yang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dikocok</a:t>
            </a:r>
            <a:r>
              <a:rPr lang="en-US" sz="2000" dirty="0"/>
              <a:t> 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92827" y="2681967"/>
            <a:ext cx="5219204" cy="2031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pPr marL="1200150" indent="-1141413"/>
            <a:endParaRPr lang="en-US" dirty="0">
              <a:solidFill>
                <a:schemeClr val="bg1"/>
              </a:solidFill>
              <a:latin typeface="Castellar" pitchFamily="18" charset="0"/>
            </a:endParaRPr>
          </a:p>
          <a:p>
            <a:pPr marL="1200150" indent="-1141413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P(As)        = 4/52</a:t>
            </a:r>
          </a:p>
          <a:p>
            <a:pPr marL="1139825" indent="-1081088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P(King)    = 4/52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P(As/King) 	= P(As </a:t>
            </a:r>
            <a:r>
              <a:rPr lang="en-US" dirty="0">
                <a:solidFill>
                  <a:schemeClr val="bg1"/>
                </a:solidFill>
              </a:rPr>
              <a:t>∪ King)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	=  4/52  +  4/52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	=  8/52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2541319" y="3301340"/>
            <a:ext cx="178130" cy="47501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9035" y="648866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More…</a:t>
            </a: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575" y="0"/>
            <a:ext cx="8229600" cy="1066800"/>
          </a:xfrm>
        </p:spPr>
        <p:txBody>
          <a:bodyPr/>
          <a:lstStyle/>
          <a:p>
            <a:r>
              <a:rPr lang="en-US" dirty="0"/>
              <a:t>Independent	(</a:t>
            </a:r>
            <a:r>
              <a:rPr lang="en-US" dirty="0" err="1"/>
              <a:t>dan</a:t>
            </a:r>
            <a:r>
              <a:rPr lang="en-US" dirty="0"/>
              <a:t>) (</a:t>
            </a:r>
            <a:r>
              <a:rPr lang="en-US" dirty="0" err="1"/>
              <a:t>atau</a:t>
            </a:r>
            <a:r>
              <a:rPr lang="en-US" dirty="0"/>
              <a:t>) :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800600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/>
              <a:t>Independent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yang lain.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929748" y="6491288"/>
            <a:ext cx="98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More…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8451" y="2280062"/>
            <a:ext cx="5278583" cy="286232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Rumus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a.)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bersama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–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sama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).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    P(A)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P(B)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    P(A ∩ B) = P(A) x P(B)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b.)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salah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).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    P(A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B)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    P(A </a:t>
            </a:r>
            <a:r>
              <a:rPr lang="en-US" dirty="0">
                <a:solidFill>
                  <a:schemeClr val="bg1"/>
                </a:solidFill>
              </a:rPr>
              <a:t>∪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B) = P(A) + P(B)- P ( A∩ B)</a:t>
            </a:r>
          </a:p>
          <a:p>
            <a:endParaRPr lang="en-US" dirty="0">
              <a:solidFill>
                <a:srgbClr val="4D4D4D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	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198" y="1223159"/>
            <a:ext cx="8544297" cy="2054432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Amir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20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err="1"/>
              <a:t>adalah</a:t>
            </a:r>
            <a:r>
              <a:rPr lang="en-US" sz="2000" dirty="0"/>
              <a:t> 0.7,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badu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20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err="1"/>
              <a:t>adalah</a:t>
            </a:r>
            <a:r>
              <a:rPr lang="en-US" sz="2000" dirty="0"/>
              <a:t> 0.9.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i="1" u="sng" dirty="0" err="1"/>
              <a:t>keduanya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err="1"/>
              <a:t>dalam</a:t>
            </a:r>
            <a:r>
              <a:rPr lang="en-US" sz="2000" dirty="0"/>
              <a:t> 20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?</a:t>
            </a:r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None/>
            </a:pPr>
            <a:endParaRPr lang="en-US" sz="24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001000" y="6338888"/>
            <a:ext cx="98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More…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4696" y="1242950"/>
            <a:ext cx="8305800" cy="204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584950" y="263366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   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58139" y="2719449"/>
            <a:ext cx="6590806" cy="46474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Castellar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 + Q = 1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 =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Hidup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	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Q =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Hidup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P(A) = 0.7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P(B) = 0.9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a.) P(A ∩ B) = P(A) x P(B)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      = 0.7	x 0.9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      = 0.63  (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Hidup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Q =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Hidup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=      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1200" b="1" baseline="30000" dirty="0">
                <a:solidFill>
                  <a:schemeClr val="bg1"/>
                </a:solidFill>
              </a:rPr>
              <a:t> 1	</a:t>
            </a:r>
            <a:r>
              <a:rPr lang="en-US" sz="1600" b="1" dirty="0">
                <a:solidFill>
                  <a:schemeClr val="bg1"/>
                </a:solidFill>
              </a:rPr>
              <a:t>= 1 – P (</a:t>
            </a:r>
            <a:r>
              <a:rPr lang="en-US" sz="1600" b="1" dirty="0" err="1">
                <a:solidFill>
                  <a:schemeClr val="bg1"/>
                </a:solidFill>
              </a:rPr>
              <a:t>Hidup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		= 1 – 0.63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		= 0.37</a:t>
            </a:r>
          </a:p>
          <a:p>
            <a:pPr algn="just"/>
            <a:endParaRPr lang="en-US" sz="1200" b="1" dirty="0">
              <a:solidFill>
                <a:srgbClr val="4D4D4D"/>
              </a:solidFill>
            </a:endParaRPr>
          </a:p>
          <a:p>
            <a:pPr algn="just"/>
            <a:endParaRPr lang="en-US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  <a:p>
            <a:pPr algn="just"/>
            <a:endParaRPr lang="en-US" dirty="0">
              <a:solidFill>
                <a:srgbClr val="4D4D4D"/>
              </a:solidFill>
              <a:latin typeface="Book Antiqua" pitchFamily="18" charset="0"/>
            </a:endParaRPr>
          </a:p>
          <a:p>
            <a:endParaRPr lang="en-US" dirty="0">
              <a:solidFill>
                <a:srgbClr val="4D4D4D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Conditional (</a:t>
            </a:r>
            <a:r>
              <a:rPr lang="en-US" dirty="0" err="1"/>
              <a:t>bersyarat</a:t>
            </a:r>
            <a:r>
              <a:rPr lang="en-US" dirty="0"/>
              <a:t>) :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838200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en-US" sz="2000" dirty="0"/>
              <a:t>Conditional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persitiwa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dahului</a:t>
            </a:r>
            <a:endParaRPr lang="en-US" sz="2000" dirty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yang lain.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01000" y="6338888"/>
            <a:ext cx="98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More…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3454" y="2505693"/>
            <a:ext cx="5278583" cy="2031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Rumus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pPr algn="just"/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P(A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B)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P(A ∩ B) = P(A) x P(B/A)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	 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 P(A ∩ B)  = P(B) x P(A/B)</a:t>
            </a:r>
          </a:p>
          <a:p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	: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57199" y="1447799"/>
            <a:ext cx="8544297" cy="4477987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000" dirty="0"/>
              <a:t>Dari 50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undian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no.1, 2, 3 . . . 50 </a:t>
            </a:r>
            <a:r>
              <a:rPr lang="en-US" sz="2000" dirty="0" err="1"/>
              <a:t>terdapat</a:t>
            </a:r>
            <a:r>
              <a:rPr lang="en-US" sz="2000" dirty="0"/>
              <a:t> 3 (</a:t>
            </a:r>
            <a:r>
              <a:rPr lang="en-US" sz="2000" dirty="0" err="1"/>
              <a:t>tiga</a:t>
            </a:r>
            <a:r>
              <a:rPr lang="en-US" sz="2000" dirty="0"/>
              <a:t>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 err="1"/>
              <a:t>nomor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hadiah</a:t>
            </a:r>
            <a:r>
              <a:rPr lang="en-US" sz="2000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undian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kali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 err="1"/>
              <a:t>Berturut</a:t>
            </a:r>
            <a:r>
              <a:rPr lang="en-US" sz="2000" dirty="0"/>
              <a:t> – </a:t>
            </a:r>
            <a:r>
              <a:rPr lang="en-US" sz="2000" dirty="0" err="1"/>
              <a:t>berturut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ktia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endParaRPr lang="en-US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 err="1"/>
              <a:t>undian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hadiah</a:t>
            </a:r>
            <a:r>
              <a:rPr lang="en-US" sz="2000" dirty="0"/>
              <a:t> </a:t>
            </a:r>
            <a:r>
              <a:rPr lang="en-US" sz="2000" dirty="0" err="1"/>
              <a:t>keduanya</a:t>
            </a:r>
            <a:r>
              <a:rPr lang="en-US" sz="2000" dirty="0"/>
              <a:t>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/>
              <a:t>	a).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Pengembalian</a:t>
            </a:r>
            <a:endParaRPr lang="en-US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000" dirty="0"/>
              <a:t>	b).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Pengembalian</a:t>
            </a:r>
            <a:endParaRPr lang="en-US" sz="20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3454" y="3705101"/>
            <a:ext cx="6442364" cy="286232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stellar" pitchFamily="18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Castellar" pitchFamily="18" charset="0"/>
              </a:rPr>
              <a:t>  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Tanpa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Pengambalian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marL="1200150" indent="-1141413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P(A)        = 3/50         P(A ∩ B) = P(A) x P(B/A)</a:t>
            </a:r>
          </a:p>
          <a:p>
            <a:pPr marL="1139825" indent="-1081088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P(B/A)    = 2/49		      = 3/50 x 2/49</a:t>
            </a:r>
          </a:p>
          <a:p>
            <a:pPr marL="1139825" indent="-1081088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		      = 6/2450</a:t>
            </a:r>
          </a:p>
          <a:p>
            <a:pPr marL="225425" indent="-166688"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Pengembalian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marL="1200150" indent="-1141413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P(A)        = 3/50         P(A ∩ B) = P(A) x P(B/A)</a:t>
            </a:r>
          </a:p>
          <a:p>
            <a:pPr marL="1139825" indent="-1081088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P(B/A)    = 3/50		      = 3/50 x 3/50</a:t>
            </a:r>
          </a:p>
          <a:p>
            <a:pPr marL="1139825" indent="-1081088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			      = 9/2500</a:t>
            </a:r>
          </a:p>
          <a:p>
            <a:pPr marL="225425" indent="-166688"/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2517569" y="4322618"/>
            <a:ext cx="178130" cy="47501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2574967" y="5413169"/>
            <a:ext cx="178130" cy="47501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PENGERTIAN PERMUTASI</a:t>
            </a:r>
            <a:br>
              <a:rPr lang="en-US" sz="2800"/>
            </a:br>
            <a:r>
              <a:rPr lang="en-US" sz="280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obyek-obyek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n yang </a:t>
            </a:r>
            <a:r>
              <a:rPr lang="en-US" dirty="0" err="1"/>
              <a:t>tiap</a:t>
            </a:r>
            <a:r>
              <a:rPr lang="en-US" dirty="0"/>
              <a:t> kali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tatacara</a:t>
            </a:r>
            <a:r>
              <a:rPr lang="en-US" dirty="0"/>
              <a:t> </a:t>
            </a:r>
            <a:r>
              <a:rPr lang="en-US" dirty="0" err="1"/>
              <a:t>penyusunannya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		n P r =  P (</a:t>
            </a:r>
            <a:r>
              <a:rPr lang="en-US" dirty="0" err="1"/>
              <a:t>n,r</a:t>
            </a:r>
            <a:r>
              <a:rPr lang="en-US" dirty="0"/>
              <a:t>) =   n 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				     (n-r)!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permutasi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35600" y="3500438"/>
            <a:ext cx="72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5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85A6-D66D-2F3D-F0E4-13E074A0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109C-85C5-DB53-2013-BD9EAD14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N=3 (A,B,C)…r = 2, </a:t>
            </a:r>
            <a:r>
              <a:rPr lang="en-US" dirty="0" err="1"/>
              <a:t>ketua</a:t>
            </a:r>
            <a:r>
              <a:rPr lang="en-US" dirty="0"/>
              <a:t> dan secret</a:t>
            </a:r>
          </a:p>
          <a:p>
            <a:r>
              <a:rPr lang="en-US" dirty="0" err="1"/>
              <a:t>Permutasi</a:t>
            </a:r>
            <a:r>
              <a:rPr lang="en-US" dirty="0"/>
              <a:t> = n!/ (n-r)!</a:t>
            </a:r>
          </a:p>
          <a:p>
            <a:pPr marL="0" indent="0">
              <a:buNone/>
            </a:pPr>
            <a:r>
              <a:rPr lang="en-US" dirty="0"/>
              <a:t>		= 3!/1! = 3! = 3.2.1 =6</a:t>
            </a:r>
          </a:p>
          <a:p>
            <a:pPr marL="0" indent="0">
              <a:buNone/>
            </a:pPr>
            <a:r>
              <a:rPr lang="en-US" dirty="0"/>
              <a:t>AB, AC,BC,BA,CA,CB</a:t>
            </a:r>
          </a:p>
        </p:txBody>
      </p:sp>
    </p:spTree>
    <p:extLst>
      <p:ext uri="{BB962C8B-B14F-4D97-AF65-F5344CB8AC3E}">
        <p14:creationId xmlns:p14="http://schemas.microsoft.com/office/powerpoint/2010/main" val="291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1153</Words>
  <Application>Microsoft Macintosh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Book Antiqua</vt:lpstr>
      <vt:lpstr>Calibri</vt:lpstr>
      <vt:lpstr>Arial</vt:lpstr>
      <vt:lpstr>Wingdings</vt:lpstr>
      <vt:lpstr>Castellar</vt:lpstr>
      <vt:lpstr>Arial</vt:lpstr>
      <vt:lpstr>Office Theme</vt:lpstr>
      <vt:lpstr>Probabilitas : Mutually Ekslusive, Independent dan Conditional</vt:lpstr>
      <vt:lpstr>Mutually Ekslusive (atau) :</vt:lpstr>
      <vt:lpstr>Contoh Soal :</vt:lpstr>
      <vt:lpstr>Independent (dan) (atau) :</vt:lpstr>
      <vt:lpstr>Contoh Soal :</vt:lpstr>
      <vt:lpstr>Conditional (bersyarat) :</vt:lpstr>
      <vt:lpstr>Contoh Soal :</vt:lpstr>
      <vt:lpstr>PENGERTIAN PERMUTASI  </vt:lpstr>
      <vt:lpstr>PowerPoint Presentation</vt:lpstr>
      <vt:lpstr>PENGERTIAN KOMBINASI </vt:lpstr>
      <vt:lpstr>PowerPoint Presentation</vt:lpstr>
      <vt:lpstr>HARAPAN MATEMATIS </vt:lpstr>
      <vt:lpstr>PowerPoint Presentation</vt:lpstr>
      <vt:lpstr>PowerPoint Presentation</vt:lpstr>
      <vt:lpstr>PowerPoint Presentation</vt:lpstr>
    </vt:vector>
  </TitlesOfParts>
  <Company>Triffen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F: Distributed DBMS Case Study 1</dc:title>
  <dc:creator>Mike</dc:creator>
  <cp:lastModifiedBy>Microsoft Office User</cp:lastModifiedBy>
  <cp:revision>27</cp:revision>
  <cp:lastPrinted>2017-03-21T00:30:31Z</cp:lastPrinted>
  <dcterms:created xsi:type="dcterms:W3CDTF">2005-05-24T23:06:01Z</dcterms:created>
  <dcterms:modified xsi:type="dcterms:W3CDTF">2025-05-23T13:53:54Z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TC010902951033</vt:lpwstr>
  </property>
</Properties>
</file>